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1" r:id="rId3"/>
    <p:sldId id="257" r:id="rId4"/>
    <p:sldId id="262" r:id="rId5"/>
    <p:sldId id="263" r:id="rId6"/>
    <p:sldId id="269" r:id="rId7"/>
    <p:sldId id="270" r:id="rId8"/>
    <p:sldId id="260" r:id="rId9"/>
    <p:sldId id="272" r:id="rId10"/>
    <p:sldId id="273" r:id="rId11"/>
    <p:sldId id="264" r:id="rId12"/>
    <p:sldId id="266" r:id="rId13"/>
    <p:sldId id="271" r:id="rId14"/>
    <p:sldId id="267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564"/>
    <a:srgbClr val="2AC8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649D6A2-B953-4714-9775-A143A0E3EF1F}" type="datetimeFigureOut">
              <a:rPr lang="es-ES" smtClean="0"/>
              <a:pPr/>
              <a:t>02/03/2012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F0AF786-21C4-4CE5-804B-D53DFB5770A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g5jPrF8Fh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“CADA MAESTRILLO SU LIBRILLO”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51868">
            <a:off x="6143807" y="1720120"/>
            <a:ext cx="2501059" cy="29845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28700">
            <a:off x="3814796" y="4797152"/>
            <a:ext cx="1791816" cy="1421507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93838">
            <a:off x="3779912" y="2636912"/>
            <a:ext cx="1988269" cy="1663654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8436">
            <a:off x="570212" y="2195083"/>
            <a:ext cx="2613629" cy="30834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876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72400" cy="61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5614392" cy="650503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4509120"/>
            <a:ext cx="5326608" cy="187220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b="1" dirty="0" smtClean="0">
                <a:solidFill>
                  <a:schemeClr val="tx1"/>
                </a:solidFill>
                <a:latin typeface="Corbel" pitchFamily="34" charset="0"/>
              </a:rPr>
              <a:t>“ Poder </a:t>
            </a:r>
            <a:r>
              <a:rPr lang="es-ES" b="1" dirty="0">
                <a:solidFill>
                  <a:schemeClr val="tx1"/>
                </a:solidFill>
                <a:latin typeface="Corbel" pitchFamily="34" charset="0"/>
              </a:rPr>
              <a:t>que ejerce un hombre o un grupo en la sociedad. En su uso habitual se aplica a un poder no basado en la mera fuerza, sino legitimado en sí mismo o por un poder más alto </a:t>
            </a:r>
            <a:r>
              <a:rPr lang="es-ES" b="1" dirty="0" smtClean="0">
                <a:solidFill>
                  <a:schemeClr val="tx1"/>
                </a:solidFill>
                <a:latin typeface="Corbel" pitchFamily="34" charset="0"/>
              </a:rPr>
              <a:t>“</a:t>
            </a:r>
          </a:p>
          <a:p>
            <a:pPr algn="just"/>
            <a:r>
              <a:rPr lang="es-ES" b="1" dirty="0" smtClean="0">
                <a:solidFill>
                  <a:schemeClr val="tx1"/>
                </a:solidFill>
                <a:latin typeface="Corbel" pitchFamily="34" charset="0"/>
              </a:rPr>
              <a:t>(Sócrates)</a:t>
            </a:r>
            <a:endParaRPr lang="es-ES" b="1" dirty="0">
              <a:solidFill>
                <a:schemeClr val="tx1"/>
              </a:solidFill>
              <a:latin typeface="Corbel" pitchFamily="34" charset="0"/>
            </a:endParaRP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330" y="764704"/>
            <a:ext cx="2088232" cy="16053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065659" y="1336535"/>
            <a:ext cx="169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POTESTAD</a:t>
            </a:r>
            <a:endParaRPr lang="es-ES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8 Imagen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16216" y="4149080"/>
            <a:ext cx="1844675" cy="245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9 CuadroTexto"/>
          <p:cNvSpPr txBox="1"/>
          <p:nvPr/>
        </p:nvSpPr>
        <p:spPr>
          <a:xfrm>
            <a:off x="611560" y="360303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AUTORIDAD</a:t>
            </a:r>
            <a:endParaRPr lang="es-ES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13 Distinto de"/>
          <p:cNvSpPr/>
          <p:nvPr/>
        </p:nvSpPr>
        <p:spPr>
          <a:xfrm>
            <a:off x="3671900" y="2492896"/>
            <a:ext cx="2160240" cy="1440160"/>
          </a:xfrm>
          <a:prstGeom prst="mathNotEqual">
            <a:avLst/>
          </a:prstGeom>
          <a:solidFill>
            <a:schemeClr val="tx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671900" y="260648"/>
            <a:ext cx="5013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Berlin Sans FB" pitchFamily="34" charset="0"/>
              </a:rPr>
              <a:t>La potestad se tiene, la autoridad se gana</a:t>
            </a:r>
          </a:p>
        </p:txBody>
      </p:sp>
    </p:spTree>
    <p:extLst>
      <p:ext uri="{BB962C8B-B14F-4D97-AF65-F5344CB8AC3E}">
        <p14:creationId xmlns:p14="http://schemas.microsoft.com/office/powerpoint/2010/main" xmlns="" val="478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0" y="1268413"/>
            <a:ext cx="5614988" cy="65087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7672309"/>
              </p:ext>
            </p:extLst>
          </p:nvPr>
        </p:nvGraphicFramePr>
        <p:xfrm>
          <a:off x="1331640" y="1268763"/>
          <a:ext cx="6096000" cy="3960437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3048000"/>
                <a:gridCol w="3048000"/>
              </a:tblGrid>
              <a:tr h="60929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orbel" pitchFamily="34" charset="0"/>
                        </a:rPr>
                        <a:t>POTESTAD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Corbel" pitchFamily="34" charset="0"/>
                        </a:rPr>
                        <a:t>AUTORIDAD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609298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Se tiene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Se conquista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609298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Mandar por mandar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Exige esfuerzo</a:t>
                      </a:r>
                      <a:r>
                        <a:rPr lang="es-ES" baseline="0" dirty="0" smtClean="0">
                          <a:latin typeface="Corbel" pitchFamily="34" charset="0"/>
                        </a:rPr>
                        <a:t> y trabajo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1523245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Objetivo: sumisión del educando al dominio del educador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Corbel" pitchFamily="34" charset="0"/>
                        </a:rPr>
                        <a:t>Facilita la libre adhesión del educando a la actividad del educador</a:t>
                      </a:r>
                      <a:endParaRPr lang="es-ES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609298">
                <a:tc>
                  <a:txBody>
                    <a:bodyPr/>
                    <a:lstStyle/>
                    <a:p>
                      <a:pPr algn="l"/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78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692696"/>
            <a:ext cx="8208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Potestad: Capacidad para exigir obediencia de los disciplinados y fuerza para hacer cumplir lo que ordena.</a:t>
            </a:r>
          </a:p>
          <a:p>
            <a:endParaRPr lang="es-ES" dirty="0" smtClean="0">
              <a:solidFill>
                <a:srgbClr val="CC42C5"/>
              </a:solidFill>
            </a:endParaRPr>
          </a:p>
          <a:p>
            <a:r>
              <a:rPr lang="es-ES" dirty="0" smtClean="0">
                <a:solidFill>
                  <a:srgbClr val="CC42C5"/>
                </a:solidFill>
              </a:rPr>
              <a:t>POTESTAD POR EXCESO. FORMAS DE AUTORITARISMO.</a:t>
            </a:r>
          </a:p>
          <a:p>
            <a:r>
              <a:rPr lang="es-ES" dirty="0" smtClean="0"/>
              <a:t>-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COACCIÓN.</a:t>
            </a:r>
            <a:r>
              <a:rPr lang="es-ES" dirty="0"/>
              <a:t> </a:t>
            </a:r>
            <a:r>
              <a:rPr lang="es-ES" dirty="0" smtClean="0"/>
              <a:t>Procedimiento </a:t>
            </a:r>
            <a:r>
              <a:rPr lang="es-ES" dirty="0"/>
              <a:t>de violencia física o moral que pretenda imponer a un sujeto una determinada idea o una forma de conducta. Anula la libertad.</a:t>
            </a:r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smtClean="0">
                <a:solidFill>
                  <a:schemeClr val="accent2"/>
                </a:solidFill>
              </a:rPr>
              <a:t>MANIPULACIÓN</a:t>
            </a:r>
            <a:r>
              <a:rPr lang="es-ES" dirty="0" smtClean="0"/>
              <a:t>. el hombre manipula a otros hombres con el propósito de provocar determinados comportamientos.</a:t>
            </a:r>
          </a:p>
          <a:p>
            <a:r>
              <a:rPr lang="es-ES" dirty="0" smtClean="0"/>
              <a:t>-</a:t>
            </a:r>
            <a:r>
              <a:rPr lang="es-ES" dirty="0" smtClean="0">
                <a:solidFill>
                  <a:schemeClr val="accent2"/>
                </a:solidFill>
              </a:rPr>
              <a:t>PATERNALISMO. </a:t>
            </a:r>
            <a:r>
              <a:rPr lang="es-ES" dirty="0" smtClean="0"/>
              <a:t>una persona ejerce el poder sobre otra combinando decisiones “arbitrarias” e “inapelables”, con elementos sentimentales y concesiones graciosas y “comprometedoras”.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>
                <a:solidFill>
                  <a:srgbClr val="CC42C5"/>
                </a:solidFill>
              </a:rPr>
              <a:t>POTESTAD POR DEFECTO. FORMAS DE DEJACIÓN.</a:t>
            </a:r>
          </a:p>
          <a:p>
            <a:r>
              <a:rPr lang="es-ES" dirty="0" smtClean="0"/>
              <a:t>-</a:t>
            </a:r>
            <a:r>
              <a:rPr lang="es-ES" dirty="0" smtClean="0">
                <a:solidFill>
                  <a:schemeClr val="accent2"/>
                </a:solidFill>
              </a:rPr>
              <a:t>PERMISIVISMO</a:t>
            </a:r>
            <a:r>
              <a:rPr lang="es-ES" dirty="0" smtClean="0"/>
              <a:t>: falta de autoridad en padres y profesores que contribuye a acentuar la inseguridad y dificulta la libertad de los adolescentes.</a:t>
            </a:r>
          </a:p>
          <a:p>
            <a:r>
              <a:rPr lang="es-ES" dirty="0" smtClean="0"/>
              <a:t>-</a:t>
            </a:r>
            <a:r>
              <a:rPr lang="es-ES" dirty="0" smtClean="0">
                <a:solidFill>
                  <a:schemeClr val="accent2"/>
                </a:solidFill>
              </a:rPr>
              <a:t>COMPLICIDAD.</a:t>
            </a:r>
            <a:endParaRPr lang="es-E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422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1844824"/>
            <a:ext cx="5614392" cy="65050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rgbClr val="FF0564"/>
                </a:solidFill>
              </a:rPr>
              <a:t>No permitas que te suceda</a:t>
            </a:r>
            <a:r>
              <a:rPr lang="es-ES" dirty="0" smtClean="0"/>
              <a:t>: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3429000"/>
            <a:ext cx="8062912" cy="1176536"/>
          </a:xfrm>
        </p:spPr>
        <p:txBody>
          <a:bodyPr/>
          <a:lstStyle/>
          <a:p>
            <a:r>
              <a:rPr lang="es-ES" dirty="0" smtClean="0">
                <a:hlinkClick r:id="rId2"/>
              </a:rPr>
              <a:t>http://www.youtube.com/watch?v=lg5jPrF8Fh0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78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51520" y="314096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 u="sng" dirty="0" smtClean="0">
                <a:solidFill>
                  <a:schemeClr val="tx1">
                    <a:lumMod val="95000"/>
                  </a:schemeClr>
                </a:solidFill>
                <a:effectLst/>
                <a:latin typeface="Agency FB" pitchFamily="34" charset="0"/>
              </a:rPr>
              <a:t>CADA PROFESOR, SU PROPIO MÉTODO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 hay técnicas universales en la docencia</a:t>
            </a:r>
            <a:b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Métodos se deben adaptar a cada alumno y a cada materia</a:t>
            </a:r>
            <a:b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es-ES" sz="31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 hay palabras precisas</a:t>
            </a:r>
            <a:b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es-ES" sz="3100" dirty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s-ES" sz="31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Adecuarse a cada momento y circunstancias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/>
          </a:p>
        </p:txBody>
      </p:sp>
      <p:sp>
        <p:nvSpPr>
          <p:cNvPr id="2" name="1 Estrella de 5 puntas"/>
          <p:cNvSpPr/>
          <p:nvPr/>
        </p:nvSpPr>
        <p:spPr>
          <a:xfrm>
            <a:off x="395536" y="1808820"/>
            <a:ext cx="288032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strella de 5 puntas"/>
          <p:cNvSpPr/>
          <p:nvPr/>
        </p:nvSpPr>
        <p:spPr>
          <a:xfrm>
            <a:off x="1043608" y="2636912"/>
            <a:ext cx="288032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strella de 5 puntas"/>
          <p:cNvSpPr/>
          <p:nvPr/>
        </p:nvSpPr>
        <p:spPr>
          <a:xfrm>
            <a:off x="1835696" y="3861048"/>
            <a:ext cx="288032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strella de 5 puntas"/>
          <p:cNvSpPr/>
          <p:nvPr/>
        </p:nvSpPr>
        <p:spPr>
          <a:xfrm>
            <a:off x="1377899" y="4797152"/>
            <a:ext cx="288032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38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Berlin Sans FB" pitchFamily="34" charset="0"/>
              </a:rPr>
              <a:t>Con estilos diferentes, pero todos contribuyen</a:t>
            </a:r>
            <a:endParaRPr lang="es-ES" u="sng" dirty="0"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280613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75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619672" y="1196752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dirty="0"/>
          </a:p>
          <a:p>
            <a:pPr algn="just"/>
            <a:r>
              <a:rPr lang="es-ES" dirty="0" smtClean="0"/>
              <a:t>	</a:t>
            </a:r>
          </a:p>
          <a:p>
            <a:pPr algn="just"/>
            <a:endParaRPr lang="es-ES" dirty="0" smtClean="0"/>
          </a:p>
          <a:p>
            <a:pPr algn="just"/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endParaRPr lang="es-ES" dirty="0"/>
          </a:p>
          <a:p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8" name="7 Llamada rectangular redondeada"/>
          <p:cNvSpPr/>
          <p:nvPr/>
        </p:nvSpPr>
        <p:spPr>
          <a:xfrm>
            <a:off x="3773729" y="1196752"/>
            <a:ext cx="3888432" cy="2222349"/>
          </a:xfrm>
          <a:prstGeom prst="wedgeRoundRectCallout">
            <a:avLst>
              <a:gd name="adj1" fmla="val -37006"/>
              <a:gd name="adj2" fmla="val 76962"/>
              <a:gd name="adj3" fmla="val 16667"/>
            </a:avLst>
          </a:prstGeom>
          <a:solidFill>
            <a:schemeClr val="tx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3953749" y="1384596"/>
            <a:ext cx="35283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“</a:t>
            </a:r>
            <a:r>
              <a:rPr lang="es-E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</a:rPr>
              <a:t>Lograré crear personas autónomas en la medida en que yo haya alcanzado mi  propio crecimiento” </a:t>
            </a:r>
          </a:p>
          <a:p>
            <a:endParaRPr lang="es-ES" dirty="0"/>
          </a:p>
        </p:txBody>
      </p:sp>
      <p:pic>
        <p:nvPicPr>
          <p:cNvPr id="12" name="11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3019719"/>
            <a:ext cx="2520280" cy="3107676"/>
          </a:xfrm>
          <a:prstGeom prst="ellipse">
            <a:avLst/>
          </a:prstGeom>
          <a:ln w="63500" cap="rnd">
            <a:solidFill>
              <a:schemeClr val="tx2">
                <a:lumMod val="9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2 CuadroTexto"/>
          <p:cNvSpPr txBox="1"/>
          <p:nvPr/>
        </p:nvSpPr>
        <p:spPr>
          <a:xfrm>
            <a:off x="3995936" y="55172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C.R Rogers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930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692696"/>
            <a:ext cx="66247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 smtClean="0"/>
              <a:t>“Las disposiciones del educador tienen que aceptar positivamente y de forma incondicional al otro tal y cómo es, respecto a su persona” ( Carl </a:t>
            </a:r>
            <a:r>
              <a:rPr lang="es-ES" sz="2000" b="1" dirty="0" err="1" smtClean="0"/>
              <a:t>Ransom</a:t>
            </a:r>
            <a:r>
              <a:rPr lang="es-ES" sz="2000" b="1" dirty="0" smtClean="0"/>
              <a:t> Rogers)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7824" y="2277546"/>
            <a:ext cx="5400040" cy="35648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691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720312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uhaus 93" pitchFamily="82" charset="0"/>
              </a:rPr>
              <a:t>El educador está obligado a intervenir</a:t>
            </a:r>
            <a:endParaRPr lang="es-ES" sz="3600" dirty="0">
              <a:solidFill>
                <a:schemeClr val="accent1">
                  <a:lumMod val="60000"/>
                  <a:lumOff val="40000"/>
                </a:schemeClr>
              </a:solidFill>
              <a:latin typeface="Bauhaus 93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23928" y="4437112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uhaus 93" pitchFamily="82" charset="0"/>
              </a:rPr>
              <a:t>El educando tiene el derecho a beneficiarse de su intervención</a:t>
            </a:r>
            <a:endParaRPr lang="es-ES" sz="2800" dirty="0">
              <a:solidFill>
                <a:schemeClr val="accent1">
                  <a:lumMod val="60000"/>
                  <a:lumOff val="40000"/>
                </a:schemeClr>
              </a:solidFill>
              <a:latin typeface="Bauhaus 93" pitchFamily="82" charset="0"/>
            </a:endParaRPr>
          </a:p>
        </p:txBody>
      </p:sp>
      <p:sp>
        <p:nvSpPr>
          <p:cNvPr id="9" name="8 Flecha izquierda y derecha"/>
          <p:cNvSpPr/>
          <p:nvPr/>
        </p:nvSpPr>
        <p:spPr>
          <a:xfrm rot="3139508">
            <a:off x="2839828" y="2858440"/>
            <a:ext cx="2168201" cy="608854"/>
          </a:xfrm>
          <a:prstGeom prst="leftRightArrow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6" name="Picture 4" descr="http://2.bp.blogspot.com/__FAKZ-FpCcg/R_WEgizI7zI/AAAAAAAAABE/9ei2wx9jUd0/s320/profesor-alumno-lectura-libro-~-IS483-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48519"/>
            <a:ext cx="3001516" cy="2001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entreeducadores.files.wordpress.com/2009/08/en-clase.jpg?w=300&amp;h=1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4940" y="620687"/>
            <a:ext cx="2929508" cy="1933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724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1.bp.blogspot.com/_xpoei49uYno/TPMB8T6mvVI/AAAAAAAAAiw/xRdpTPSCJQc/s1600/20070919220406-mafalda-pensand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6578" y="1613527"/>
            <a:ext cx="1738312" cy="219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008516" y="384324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Necesidad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6444208" y="1262902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Intervención y ayuda</a:t>
            </a:r>
          </a:p>
          <a:p>
            <a:endParaRPr lang="es-ES" dirty="0"/>
          </a:p>
        </p:txBody>
      </p:sp>
      <p:pic>
        <p:nvPicPr>
          <p:cNvPr id="1030" name="Picture 6" descr="http://3.bp.blogspot.com/_KTEhB1VD4gU/S9wAmtWOtAI/AAAAAAAAAD4/RqnT8tDxWGU/s1600/imagen_prof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1823304" cy="253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Flecha en U"/>
          <p:cNvSpPr/>
          <p:nvPr/>
        </p:nvSpPr>
        <p:spPr>
          <a:xfrm rot="10800000">
            <a:off x="1539726" y="5157192"/>
            <a:ext cx="5714534" cy="1440160"/>
          </a:xfrm>
          <a:prstGeom prst="uturnArrow">
            <a:avLst>
              <a:gd name="adj1" fmla="val 25000"/>
              <a:gd name="adj2" fmla="val 23251"/>
              <a:gd name="adj3" fmla="val 25000"/>
              <a:gd name="adj4" fmla="val 43750"/>
              <a:gd name="adj5" fmla="val 75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3508" y="483402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	</a:t>
            </a:r>
            <a:r>
              <a:rPr lang="es-E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itchFamily="34" charset="0"/>
              </a:rPr>
              <a:t>INFLUENCIA</a:t>
            </a:r>
            <a:endParaRPr lang="es-ES" sz="3600" b="1" dirty="0">
              <a:solidFill>
                <a:schemeClr val="accent1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14" name="13 Flecha en U"/>
          <p:cNvSpPr/>
          <p:nvPr/>
        </p:nvSpPr>
        <p:spPr>
          <a:xfrm>
            <a:off x="2694143" y="871567"/>
            <a:ext cx="3672408" cy="557432"/>
          </a:xfrm>
          <a:prstGeom prst="uturnArrow">
            <a:avLst>
              <a:gd name="adj1" fmla="val 25000"/>
              <a:gd name="adj2" fmla="val 22514"/>
              <a:gd name="adj3" fmla="val 25000"/>
              <a:gd name="adj4" fmla="val 43750"/>
              <a:gd name="adj5" fmla="val 75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032" name="Picture 8" descr="http://4.bp.blogspot.com/_hIsHlouhIWc/TUjjsk0rnSI/AAAAAAAABLI/GZDFUuZoOpU/s320/alerta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095" y="894495"/>
            <a:ext cx="1192018" cy="119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Flecha arriba"/>
          <p:cNvSpPr/>
          <p:nvPr/>
        </p:nvSpPr>
        <p:spPr>
          <a:xfrm>
            <a:off x="1691680" y="4222643"/>
            <a:ext cx="316836" cy="36004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7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680853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6470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58484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135</TotalTime>
  <Words>315</Words>
  <Application>Microsoft Office PowerPoint</Application>
  <PresentationFormat>Presentación en pantalla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Brío</vt:lpstr>
      <vt:lpstr>“CADA MAESTRILLO SU LIBRILLO”</vt:lpstr>
      <vt:lpstr>CADA PROFESOR, SU PROPIO MÉTODO  No hay técnicas universales en la docencia  Métodos se deben adaptar a cada alumno y a cada materia  No hay palabras precisas  Adecuarse a cada momento y circunstancias    </vt:lpstr>
      <vt:lpstr>Con estilos diferentes, pero todos contribuyen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 </vt:lpstr>
      <vt:lpstr>Diapositiva 13</vt:lpstr>
      <vt:lpstr>    No permitas que te suceda: </vt:lpstr>
    </vt:vector>
  </TitlesOfParts>
  <Company>Universidad de Navarra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-------------------------</dc:title>
  <dc:creator>Noelia Oneca Carreras</dc:creator>
  <cp:lastModifiedBy>adriana</cp:lastModifiedBy>
  <cp:revision>21</cp:revision>
  <dcterms:created xsi:type="dcterms:W3CDTF">2012-02-28T11:38:42Z</dcterms:created>
  <dcterms:modified xsi:type="dcterms:W3CDTF">2012-03-02T11:52:44Z</dcterms:modified>
</cp:coreProperties>
</file>